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0" r:id="rId4"/>
    <p:sldId id="260" r:id="rId5"/>
    <p:sldId id="261" r:id="rId6"/>
    <p:sldId id="274" r:id="rId7"/>
    <p:sldId id="275" r:id="rId8"/>
    <p:sldId id="271" r:id="rId9"/>
    <p:sldId id="262" r:id="rId10"/>
    <p:sldId id="272" r:id="rId11"/>
    <p:sldId id="263" r:id="rId12"/>
    <p:sldId id="266" r:id="rId13"/>
    <p:sldId id="265" r:id="rId14"/>
    <p:sldId id="267" r:id="rId15"/>
    <p:sldId id="268" r:id="rId16"/>
    <p:sldId id="273" r:id="rId17"/>
    <p:sldId id="276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83" autoAdjust="0"/>
    <p:restoredTop sz="94660"/>
  </p:normalViewPr>
  <p:slideViewPr>
    <p:cSldViewPr snapToGrid="0">
      <p:cViewPr>
        <p:scale>
          <a:sx n="82" d="100"/>
          <a:sy n="82" d="100"/>
        </p:scale>
        <p:origin x="-226" y="-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464D8-8AAF-8347-9824-658A06EF3283}" type="datetimeFigureOut">
              <a:rPr kumimoji="1" lang="ko-KR" altLang="en-US" smtClean="0"/>
              <a:t>2017-10-09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B1FC0-DC56-894F-B5D4-8623A0722C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3980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4938" y="1214438"/>
            <a:ext cx="6753224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4938" y="3602038"/>
            <a:ext cx="675322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google.co.kr/url?sa=i&amp;rct=j&amp;q=&amp;esrc=s&amp;source=images&amp;cd=&amp;cad=rja&amp;uact=8&amp;ved=0ahUKEwjG6cT83cLWAhXFgrwKHeilCsEQjRwIBw&amp;url=https://thenounproject.com/term/wireless/3464/&amp;psig=AFQjCNF6DM6Nrzh6Zms2qJ74Z2lexi_vUQ&amp;ust=150651126973826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microsoft.com/office/2007/relationships/hdphoto" Target="../media/hdphoto3.wdp"/><Relationship Id="rId7" Type="http://schemas.openxmlformats.org/officeDocument/2006/relationships/hyperlink" Target="https://www.google.co.kr/url?sa=i&amp;rct=j&amp;q=&amp;esrc=s&amp;source=images&amp;cd=&amp;cad=rja&amp;uact=8&amp;ved=0ahUKEwjf5MS5xsLWAhXHXLwKHX9SCXMQjRwIBw&amp;url=https://icons8.com/icon/tag/google-chrome&amp;psig=AFQjCNGp_2yzG1LIIgec_vISfdL5ArS7uw&amp;ust=1506504955998361" TargetMode="External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://www.google.co.kr/url?sa=i&amp;rct=j&amp;q=&amp;esrc=s&amp;source=images&amp;cd=&amp;cad=rja&amp;uact=8&amp;ved=0ahUKEwjOwpPmxsLWAhXKa7wKHbXWA8gQjRwIBw&amp;url=http://www.freeiconspng.com/images/mozilla-firefox-icon&amp;psig=AFQjCNFLYAb0cXYWpDIz3BCFMQ3m9a6MWQ&amp;ust=1506505031653730" TargetMode="External"/><Relationship Id="rId5" Type="http://schemas.openxmlformats.org/officeDocument/2006/relationships/hyperlink" Target="https://www.google.co.kr/url?sa=i&amp;rct=j&amp;q=&amp;esrc=s&amp;source=images&amp;cd=&amp;cad=rja&amp;uact=8&amp;ved=0ahUKEwjzkO2uxsLWAhWEx7wKHZ7HAycQjRwIBw&amp;url=https://www.shareicon.net/tag/explorer?p=10&amp;psig=AFQjCNF4SkTrsEGGAJKNpyNV7yHQNTbAfg&amp;ust=1506504890739115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://www.google.co.kr/url?sa=i&amp;rct=j&amp;q=&amp;esrc=s&amp;source=images&amp;cd=&amp;cad=rja&amp;uact=8&amp;ved=0ahUKEwjl6azHxsLWAhUMy7wKHSOwDekQjRwIBw&amp;url=http://www.iconarchive.com/show/mac-osx-yosemite-icons-by-johanchalibert/safari-icon.html&amp;psig=AFQjCNFRwMqoWSvNryUpHb4HecAckrHPJw&amp;ust=1506504985226012" TargetMode="External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source=images&amp;cd=&amp;cad=rja&amp;uact=8&amp;ved=0ahUKEwjl6azHxsLWAhUMy7wKHSOwDekQjRwIBw&amp;url=http://www.iconarchive.com/show/mac-osx-yosemite-icons-by-johanchalibert/safari-icon.html&amp;psig=AFQjCNFRwMqoWSvNryUpHb4HecAckrHPJw&amp;ust=1506504985226012" TargetMode="External"/><Relationship Id="rId13" Type="http://schemas.openxmlformats.org/officeDocument/2006/relationships/image" Target="../media/image32.png"/><Relationship Id="rId3" Type="http://schemas.microsoft.com/office/2007/relationships/hdphoto" Target="../media/hdphoto3.wdp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.kr/url?sa=i&amp;rct=j&amp;q=&amp;esrc=s&amp;source=images&amp;cd=&amp;cad=rja&amp;uact=8&amp;ved=0ahUKEwjf5MS5xsLWAhXHXLwKHX9SCXMQjRwIBw&amp;url=https://icons8.com/icon/tag/google-chrome&amp;psig=AFQjCNGp_2yzG1LIIgec_vISfdL5ArS7uw&amp;ust=1506504955998361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hyperlink" Target="http://www.google.co.kr/url?sa=i&amp;rct=j&amp;q=&amp;esrc=s&amp;source=images&amp;cd=&amp;cad=rja&amp;uact=8&amp;ved=0ahUKEwjOwpPmxsLWAhXKa7wKHbXWA8gQjRwIBw&amp;url=http://www.freeiconspng.com/images/mozilla-firefox-icon&amp;psig=AFQjCNFLYAb0cXYWpDIz3BCFMQ3m9a6MWQ&amp;ust=1506505031653730" TargetMode="External"/><Relationship Id="rId4" Type="http://schemas.openxmlformats.org/officeDocument/2006/relationships/hyperlink" Target="https://www.google.co.kr/url?sa=i&amp;rct=j&amp;q=&amp;esrc=s&amp;source=images&amp;cd=&amp;cad=rja&amp;uact=8&amp;ved=0ahUKEwjzkO2uxsLWAhWEx7wKHZ7HAycQjRwIBw&amp;url=https://www.shareicon.net/tag/explorer?p=10&amp;psig=AFQjCNF4SkTrsEGGAJKNpyNV7yHQNTbAfg&amp;ust=1506504890739115" TargetMode="Externa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20.tif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7781" y="1066157"/>
            <a:ext cx="10280435" cy="1269270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네트워크상 전원 제어 가능</a:t>
            </a:r>
            <a:r>
              <a:rPr lang="en-US" altLang="ko-KR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/>
            </a:r>
            <a:br>
              <a:rPr lang="en-US" altLang="ko-KR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</a:br>
            <a:r>
              <a:rPr lang="ko-KR" altLang="en-US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멀티탭형 </a:t>
            </a:r>
            <a:r>
              <a:rPr lang="en-US" altLang="ko-KR" dirty="0" err="1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IoT</a:t>
            </a:r>
            <a:r>
              <a:rPr lang="en-US" altLang="ko-KR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 </a:t>
            </a:r>
            <a:r>
              <a:rPr lang="ko-KR" altLang="en-US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전력량계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sp>
        <p:nvSpPr>
          <p:cNvPr id="7" name="부제 6"/>
          <p:cNvSpPr>
            <a:spLocks noGrp="1"/>
          </p:cNvSpPr>
          <p:nvPr>
            <p:ph type="subTitle" idx="1"/>
          </p:nvPr>
        </p:nvSpPr>
        <p:spPr>
          <a:xfrm>
            <a:off x="6051078" y="4578222"/>
            <a:ext cx="6412770" cy="2143854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금오공과대학교 블랙파워 박주홍</a:t>
            </a:r>
            <a:endParaRPr kumimoji="1" lang="en-US" altLang="ko-KR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r>
              <a:rPr kumimoji="1" lang="en-US" altLang="ko-KR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			</a:t>
            </a:r>
            <a:r>
              <a:rPr kumimoji="1" lang="ko-KR" altLang="en-US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        </a:t>
            </a:r>
            <a:r>
              <a:rPr kumimoji="1" lang="ko-KR" altLang="en-US" dirty="0" err="1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권도</a:t>
            </a:r>
            <a:r>
              <a:rPr kumimoji="1" lang="ko-KR" altLang="en-US" dirty="0" err="1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흠</a:t>
            </a:r>
            <a:endParaRPr kumimoji="1" lang="en-US" altLang="ko-KR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			</a:t>
            </a:r>
            <a:r>
              <a:rPr kumimoji="1" lang="ko-KR" altLang="en-US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        배현</a:t>
            </a:r>
            <a:r>
              <a:rPr kumimoji="1" lang="ko-KR" altLang="en-US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식</a:t>
            </a:r>
            <a:endParaRPr kumimoji="1" lang="en-US" altLang="ko-KR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		</a:t>
            </a:r>
            <a:r>
              <a:rPr kumimoji="1" lang="ko-KR" altLang="en-US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       </a:t>
            </a:r>
            <a:r>
              <a:rPr kumimoji="1" lang="en-US" altLang="ko-KR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	</a:t>
            </a:r>
            <a:r>
              <a:rPr kumimoji="1" lang="ko-KR" altLang="en-US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        소경</a:t>
            </a:r>
            <a:r>
              <a:rPr kumimoji="1" lang="ko-KR" altLang="en-US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호</a:t>
            </a:r>
            <a:endParaRPr kumimoji="1" lang="en-US" altLang="ko-KR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			</a:t>
            </a:r>
            <a:r>
              <a:rPr kumimoji="1" lang="ko-KR" altLang="en-US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 </a:t>
            </a:r>
            <a:r>
              <a:rPr kumimoji="1" lang="ko-KR" altLang="en-US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       심관효</a:t>
            </a:r>
            <a:endParaRPr kumimoji="1" lang="ko-KR" altLang="en-US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6473" y="1795251"/>
            <a:ext cx="4396273" cy="1255879"/>
          </a:xfrm>
        </p:spPr>
        <p:txBody>
          <a:bodyPr>
            <a:normAutofit fontScale="90000"/>
          </a:bodyPr>
          <a:lstStyle/>
          <a:p>
            <a:r>
              <a:rPr kumimoji="1" lang="ko-KR" altLang="en-US" sz="89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작품설명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6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451623"/>
            <a:ext cx="2769973" cy="944690"/>
          </a:xfrm>
        </p:spPr>
        <p:txBody>
          <a:bodyPr>
            <a:normAutofit/>
          </a:bodyPr>
          <a:lstStyle/>
          <a:p>
            <a:r>
              <a:rPr kumimoji="1" lang="ko-KR" altLang="en-US" sz="40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작품설명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04145" y="1153003"/>
            <a:ext cx="2668929" cy="617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36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전체구성도</a:t>
            </a:r>
            <a:endParaRPr kumimoji="1" lang="ko-KR" altLang="en-US" sz="36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234690" y="1903970"/>
            <a:ext cx="7476476" cy="4559458"/>
            <a:chOff x="0" y="1340768"/>
            <a:chExt cx="6730448" cy="3888432"/>
          </a:xfrm>
        </p:grpSpPr>
        <p:sp>
          <p:nvSpPr>
            <p:cNvPr id="11" name="직사각형 10"/>
            <p:cNvSpPr/>
            <p:nvPr/>
          </p:nvSpPr>
          <p:spPr>
            <a:xfrm>
              <a:off x="0" y="1340768"/>
              <a:ext cx="6730448" cy="388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6024" y="1556792"/>
              <a:ext cx="2016224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 smtClean="0">
                  <a:solidFill>
                    <a:schemeClr val="tx1"/>
                  </a:solidFill>
                  <a:latin typeface="HY나무B" pitchFamily="18" charset="-127"/>
                  <a:ea typeface="HY나무B" pitchFamily="18" charset="-127"/>
                </a:rPr>
                <a:t>서버부</a:t>
              </a:r>
              <a:endParaRPr lang="ko-KR" altLang="en-US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68152" y="1560096"/>
              <a:ext cx="2016224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 smtClean="0">
                  <a:solidFill>
                    <a:schemeClr val="tx1"/>
                  </a:solidFill>
                  <a:latin typeface="HY나무B" pitchFamily="18" charset="-127"/>
                  <a:ea typeface="HY나무B" pitchFamily="18" charset="-127"/>
                </a:rPr>
                <a:t>콘센트부</a:t>
              </a:r>
              <a:endParaRPr lang="ko-KR" altLang="en-US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6024" y="3789040"/>
              <a:ext cx="2016224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 smtClean="0">
                  <a:solidFill>
                    <a:schemeClr val="tx1"/>
                  </a:solidFill>
                  <a:latin typeface="HY나무B" pitchFamily="18" charset="-127"/>
                  <a:ea typeface="HY나무B" pitchFamily="18" charset="-127"/>
                </a:rPr>
                <a:t>웹앱부</a:t>
              </a:r>
              <a:endParaRPr lang="ko-KR" altLang="en-US" sz="3200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468152" y="3789040"/>
              <a:ext cx="2016224" cy="12241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나무B" pitchFamily="18" charset="-127"/>
                  <a:ea typeface="HY나무B" pitchFamily="18" charset="-127"/>
                </a:rPr>
                <a:t>가전기</a:t>
              </a:r>
              <a:r>
                <a:rPr lang="ko-KR" altLang="en-US" sz="3200" dirty="0">
                  <a:solidFill>
                    <a:schemeClr val="tx1"/>
                  </a:solidFill>
                  <a:latin typeface="HY나무B" pitchFamily="18" charset="-127"/>
                  <a:ea typeface="HY나무B" pitchFamily="18" charset="-127"/>
                </a:rPr>
                <a:t>기</a:t>
              </a:r>
              <a:endParaRPr lang="ko-KR" altLang="en-US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8306389" y="3596532"/>
            <a:ext cx="0" cy="11782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wireless icon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72801" y="3702571"/>
            <a:ext cx="875323" cy="9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233470" y="2383018"/>
            <a:ext cx="1441351" cy="886897"/>
            <a:chOff x="5372370" y="2163093"/>
            <a:chExt cx="1441351" cy="886897"/>
          </a:xfrm>
        </p:grpSpPr>
        <p:pic>
          <p:nvPicPr>
            <p:cNvPr id="22" name="Picture 2" descr="wireless icon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396689" y="2150348"/>
              <a:ext cx="875323" cy="92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wireless icon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914078" y="2138774"/>
              <a:ext cx="875323" cy="92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79" y="3262589"/>
            <a:ext cx="19240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4" y="4098359"/>
            <a:ext cx="20097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38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451623"/>
            <a:ext cx="2769973" cy="944690"/>
          </a:xfrm>
        </p:spPr>
        <p:txBody>
          <a:bodyPr>
            <a:normAutofit/>
          </a:bodyPr>
          <a:lstStyle/>
          <a:p>
            <a:r>
              <a:rPr kumimoji="1" lang="ko-KR" altLang="en-US" sz="40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작품설명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04145" y="1153003"/>
            <a:ext cx="2668929" cy="617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36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작품의 요소</a:t>
            </a:r>
            <a:endParaRPr kumimoji="1" lang="ko-KR" altLang="en-US" sz="36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695878" y="2706183"/>
            <a:ext cx="0" cy="2839519"/>
          </a:xfrm>
          <a:prstGeom prst="line">
            <a:avLst/>
          </a:prstGeom>
          <a:ln w="539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984840" y="2706182"/>
            <a:ext cx="0" cy="2839519"/>
          </a:xfrm>
          <a:prstGeom prst="line">
            <a:avLst/>
          </a:prstGeom>
          <a:ln w="539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라즈베리파이 팁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10"/>
          <a:stretch/>
        </p:blipFill>
        <p:spPr bwMode="auto">
          <a:xfrm>
            <a:off x="1106717" y="2755901"/>
            <a:ext cx="1935278" cy="157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8828904" y="2536457"/>
            <a:ext cx="2309915" cy="2284449"/>
            <a:chOff x="8289111" y="575583"/>
            <a:chExt cx="2309915" cy="2284449"/>
          </a:xfrm>
        </p:grpSpPr>
        <p:pic>
          <p:nvPicPr>
            <p:cNvPr id="30" name="Picture 10" descr="explorer icon에 대한 이미지 검색결과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6749" y="575583"/>
              <a:ext cx="882650" cy="88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2" descr="chrome icon에 대한 이미지 검색결과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0652" y="1272475"/>
              <a:ext cx="968374" cy="968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4" descr="safari icon에 대한 이미지 검색결과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9111" y="1267279"/>
              <a:ext cx="1002002" cy="100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8" descr="firefox icon에 대한 이미지 검색결과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8102" y="2009748"/>
              <a:ext cx="850284" cy="850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896790" y="4201596"/>
            <a:ext cx="2355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Bauhaus 93" pitchFamily="82" charset="0"/>
              </a:rPr>
              <a:t>RaspberryPi</a:t>
            </a:r>
            <a:endParaRPr lang="ko-KR" altLang="en-US" sz="32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17" y="2780146"/>
            <a:ext cx="2309992" cy="186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내용 개체 틀 2"/>
          <p:cNvSpPr txBox="1">
            <a:spLocks/>
          </p:cNvSpPr>
          <p:nvPr/>
        </p:nvSpPr>
        <p:spPr>
          <a:xfrm>
            <a:off x="1383790" y="4900485"/>
            <a:ext cx="1381131" cy="617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3000" dirty="0" err="1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서버부</a:t>
            </a:r>
            <a:r>
              <a:rPr kumimoji="1" lang="en-US" altLang="ko-KR" sz="30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`</a:t>
            </a:r>
            <a:endParaRPr kumimoji="1" lang="ko-KR" altLang="en-US" sz="3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sp>
        <p:nvSpPr>
          <p:cNvPr id="37" name="내용 개체 틀 2"/>
          <p:cNvSpPr txBox="1">
            <a:spLocks/>
          </p:cNvSpPr>
          <p:nvPr/>
        </p:nvSpPr>
        <p:spPr>
          <a:xfrm>
            <a:off x="5114590" y="4927779"/>
            <a:ext cx="1726443" cy="617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3000" dirty="0" err="1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콘센트부</a:t>
            </a:r>
            <a:endParaRPr kumimoji="1" lang="ko-KR" altLang="en-US" sz="3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9287301" y="4934100"/>
            <a:ext cx="1381131" cy="617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3000" dirty="0" err="1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웹앱부</a:t>
            </a:r>
            <a:endParaRPr kumimoji="1" lang="ko-KR" altLang="en-US" sz="3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451623"/>
            <a:ext cx="2769973" cy="944690"/>
          </a:xfrm>
        </p:spPr>
        <p:txBody>
          <a:bodyPr>
            <a:normAutofit/>
          </a:bodyPr>
          <a:lstStyle/>
          <a:p>
            <a:r>
              <a:rPr kumimoji="1" lang="ko-KR" altLang="en-US" sz="40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작품설명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pic>
        <p:nvPicPr>
          <p:cNvPr id="3" name="Picture 2" descr="라즈베리파이 팁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9"/>
          <a:stretch/>
        </p:blipFill>
        <p:spPr bwMode="auto">
          <a:xfrm>
            <a:off x="1227219" y="1867845"/>
            <a:ext cx="2854856" cy="234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0826" y="4039545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bg1"/>
                </a:solidFill>
                <a:latin typeface="Bauhaus 93" pitchFamily="82" charset="0"/>
              </a:rPr>
              <a:t>RaspberryPi</a:t>
            </a:r>
            <a:endParaRPr lang="ko-KR" altLang="en-US" sz="36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841832" y="4807887"/>
            <a:ext cx="1625629" cy="617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3600" dirty="0" err="1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서버부</a:t>
            </a:r>
            <a:r>
              <a:rPr kumimoji="1" lang="en-US" altLang="ko-KR" sz="36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`</a:t>
            </a:r>
            <a:endParaRPr kumimoji="1" lang="ko-KR" altLang="en-US" sz="36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061469" y="444014"/>
            <a:ext cx="6696744" cy="6120680"/>
            <a:chOff x="1187624" y="476672"/>
            <a:chExt cx="6696744" cy="6120680"/>
          </a:xfrm>
        </p:grpSpPr>
        <p:grpSp>
          <p:nvGrpSpPr>
            <p:cNvPr id="8" name="그룹 7"/>
            <p:cNvGrpSpPr/>
            <p:nvPr/>
          </p:nvGrpSpPr>
          <p:grpSpPr>
            <a:xfrm>
              <a:off x="1187624" y="476672"/>
              <a:ext cx="6696744" cy="4464496"/>
              <a:chOff x="1475656" y="1376216"/>
              <a:chExt cx="6696744" cy="4464496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475656" y="1376216"/>
                <a:ext cx="6696744" cy="446449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2012872" y="1621928"/>
                <a:ext cx="4392488" cy="1231008"/>
                <a:chOff x="2339752" y="2211736"/>
                <a:chExt cx="4392488" cy="1368152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2339752" y="2211736"/>
                  <a:ext cx="4392488" cy="1368152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Apache Server Process (daemon)</a:t>
                  </a:r>
                </a:p>
                <a:p>
                  <a:pPr algn="ctr"/>
                  <a:endParaRPr lang="en-US" altLang="ko-KR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HTTP 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서버 구동</a:t>
                  </a:r>
                  <a:endParaRPr lang="en-US" altLang="ko-KR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PHP 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모듈</a:t>
                  </a:r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, SQLite3 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모듈 포함</a:t>
                  </a:r>
                  <a:endParaRPr lang="en-US" altLang="ko-KR" dirty="0" smtClean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" name="직선 연결선 25"/>
                <p:cNvCxnSpPr/>
                <p:nvPr/>
              </p:nvCxnSpPr>
              <p:spPr>
                <a:xfrm>
                  <a:off x="2339752" y="2754640"/>
                  <a:ext cx="439248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그룹 16"/>
              <p:cNvGrpSpPr/>
              <p:nvPr/>
            </p:nvGrpSpPr>
            <p:grpSpPr>
              <a:xfrm>
                <a:off x="2013976" y="4005064"/>
                <a:ext cx="4393656" cy="1584176"/>
                <a:chOff x="2374016" y="3852664"/>
                <a:chExt cx="4393656" cy="1368152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2374016" y="3852664"/>
                  <a:ext cx="4392488" cy="1368152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Python Data Management (daemon)</a:t>
                  </a:r>
                </a:p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UART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통신 구성</a:t>
                  </a:r>
                  <a:endParaRPr lang="en-US" altLang="ko-KR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DB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에 데이터 축적</a:t>
                  </a:r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관리</a:t>
                  </a:r>
                  <a:endParaRPr lang="en-US" altLang="ko-KR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DB 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전원제어 테이블에 따른 </a:t>
                  </a:r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on/off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송신</a:t>
                  </a:r>
                  <a:endParaRPr lang="en-US" altLang="ko-KR" dirty="0" smtClean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" name="직선 연결선 23"/>
                <p:cNvCxnSpPr/>
                <p:nvPr/>
              </p:nvCxnSpPr>
              <p:spPr>
                <a:xfrm>
                  <a:off x="2375184" y="4284712"/>
                  <a:ext cx="439248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모서리가 둥근 직사각형 17"/>
              <p:cNvSpPr/>
              <p:nvPr/>
            </p:nvSpPr>
            <p:spPr>
              <a:xfrm>
                <a:off x="6588224" y="2993516"/>
                <a:ext cx="1440160" cy="87096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SQLite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(DB file)</a:t>
                </a:r>
              </a:p>
            </p:txBody>
          </p:sp>
          <p:cxnSp>
            <p:nvCxnSpPr>
              <p:cNvPr id="19" name="꺾인 연결선 18"/>
              <p:cNvCxnSpPr>
                <a:stCxn id="25" idx="3"/>
                <a:endCxn id="18" idx="0"/>
              </p:cNvCxnSpPr>
              <p:nvPr/>
            </p:nvCxnSpPr>
            <p:spPr>
              <a:xfrm>
                <a:off x="6405360" y="2237432"/>
                <a:ext cx="902944" cy="75608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꺾인 연결선 19"/>
              <p:cNvCxnSpPr>
                <a:stCxn id="23" idx="3"/>
                <a:endCxn id="18" idx="2"/>
              </p:cNvCxnSpPr>
              <p:nvPr/>
            </p:nvCxnSpPr>
            <p:spPr>
              <a:xfrm flipV="1">
                <a:off x="6406464" y="3864484"/>
                <a:ext cx="901840" cy="932668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꺾인 연결선 20"/>
              <p:cNvCxnSpPr>
                <a:endCxn id="23" idx="0"/>
              </p:cNvCxnSpPr>
              <p:nvPr/>
            </p:nvCxnSpPr>
            <p:spPr>
              <a:xfrm rot="10800000" flipV="1">
                <a:off x="4210220" y="3645024"/>
                <a:ext cx="2376900" cy="36004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꺾인 연결선 21"/>
              <p:cNvCxnSpPr>
                <a:endCxn id="25" idx="2"/>
              </p:cNvCxnSpPr>
              <p:nvPr/>
            </p:nvCxnSpPr>
            <p:spPr>
              <a:xfrm rot="10800000">
                <a:off x="4209116" y="2852936"/>
                <a:ext cx="2379108" cy="42517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1835696" y="5373216"/>
              <a:ext cx="2304256" cy="1224136"/>
              <a:chOff x="1835696" y="5373216"/>
              <a:chExt cx="2304256" cy="122413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1835696" y="5373216"/>
                <a:ext cx="2304256" cy="12241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ATmega128</a:t>
                </a:r>
                <a:endParaRPr lang="en-US" altLang="ko-KR" sz="110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클라이언트 매니저 관리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에너지 데이터 수신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On/off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데이터 송신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835696" y="5804376"/>
                <a:ext cx="2304256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모서리가 둥근 직사각형 9"/>
            <p:cNvSpPr/>
            <p:nvPr/>
          </p:nvSpPr>
          <p:spPr>
            <a:xfrm>
              <a:off x="5220072" y="5549800"/>
              <a:ext cx="1440160" cy="8709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nRF24L01</a:t>
              </a:r>
            </a:p>
          </p:txBody>
        </p:sp>
        <p:cxnSp>
          <p:nvCxnSpPr>
            <p:cNvPr id="11" name="직선 화살표 연결선 10"/>
            <p:cNvCxnSpPr>
              <a:stCxn id="13" idx="0"/>
            </p:cNvCxnSpPr>
            <p:nvPr/>
          </p:nvCxnSpPr>
          <p:spPr>
            <a:xfrm flipV="1">
              <a:off x="2987824" y="4941168"/>
              <a:ext cx="0" cy="43204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3" idx="3"/>
              <a:endCxn id="10" idx="1"/>
            </p:cNvCxnSpPr>
            <p:nvPr/>
          </p:nvCxnSpPr>
          <p:spPr>
            <a:xfrm>
              <a:off x="4139952" y="5985284"/>
              <a:ext cx="10801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973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451623"/>
            <a:ext cx="2769973" cy="944690"/>
          </a:xfrm>
        </p:spPr>
        <p:txBody>
          <a:bodyPr>
            <a:normAutofit/>
          </a:bodyPr>
          <a:lstStyle/>
          <a:p>
            <a:r>
              <a:rPr kumimoji="1" lang="ko-KR" altLang="en-US" sz="40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작품설명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590505" y="4807887"/>
            <a:ext cx="2128284" cy="617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360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콘센트부</a:t>
            </a:r>
            <a:r>
              <a:rPr kumimoji="1" lang="en-US" altLang="ko-KR" sz="36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`</a:t>
            </a:r>
            <a:endParaRPr kumimoji="1" lang="ko-KR" altLang="en-US" sz="36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46" y="1761530"/>
            <a:ext cx="3408602" cy="2753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5399523" y="634361"/>
            <a:ext cx="6193762" cy="5589278"/>
            <a:chOff x="3131840" y="1052736"/>
            <a:chExt cx="4752528" cy="4320480"/>
          </a:xfrm>
        </p:grpSpPr>
        <p:grpSp>
          <p:nvGrpSpPr>
            <p:cNvPr id="29" name="그룹 28"/>
            <p:cNvGrpSpPr/>
            <p:nvPr/>
          </p:nvGrpSpPr>
          <p:grpSpPr>
            <a:xfrm>
              <a:off x="3131840" y="1052736"/>
              <a:ext cx="4752528" cy="3240360"/>
              <a:chOff x="3419872" y="1952280"/>
              <a:chExt cx="4752528" cy="3240360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419872" y="1952280"/>
                <a:ext cx="4752528" cy="32403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3615288" y="2733027"/>
                <a:ext cx="4393656" cy="1584176"/>
                <a:chOff x="3975328" y="2754087"/>
                <a:chExt cx="4393656" cy="1368152"/>
              </a:xfrm>
            </p:grpSpPr>
            <p:sp>
              <p:nvSpPr>
                <p:cNvPr id="38" name="모서리가 둥근 직사각형 37"/>
                <p:cNvSpPr/>
                <p:nvPr/>
              </p:nvSpPr>
              <p:spPr>
                <a:xfrm>
                  <a:off x="3975328" y="2754087"/>
                  <a:ext cx="4392489" cy="1368152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Attiny441</a:t>
                  </a:r>
                </a:p>
                <a:p>
                  <a:pPr algn="ctr"/>
                  <a:endParaRPr lang="en-US" altLang="ko-KR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Master </a:t>
                  </a:r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모듈과 통신</a:t>
                  </a:r>
                  <a:endParaRPr lang="en-US" altLang="ko-KR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지속적인 전력 측정</a:t>
                  </a:r>
                  <a:endParaRPr lang="en-US" altLang="ko-KR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전원제어 관리</a:t>
                  </a:r>
                  <a:endParaRPr lang="en-US" altLang="ko-KR" dirty="0" smtClean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" name="직선 연결선 38"/>
                <p:cNvCxnSpPr/>
                <p:nvPr/>
              </p:nvCxnSpPr>
              <p:spPr>
                <a:xfrm>
                  <a:off x="3976496" y="3251542"/>
                  <a:ext cx="439248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모서리가 둥근 직사각형 36"/>
              <p:cNvSpPr/>
              <p:nvPr/>
            </p:nvSpPr>
            <p:spPr>
              <a:xfrm>
                <a:off x="3615288" y="2168304"/>
                <a:ext cx="4393656" cy="42787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nRF24L01</a:t>
                </a:r>
              </a:p>
            </p:txBody>
          </p:sp>
        </p:grpSp>
        <p:sp>
          <p:nvSpPr>
            <p:cNvPr id="30" name="모서리가 둥근 직사각형 29"/>
            <p:cNvSpPr/>
            <p:nvPr/>
          </p:nvSpPr>
          <p:spPr>
            <a:xfrm>
              <a:off x="3131840" y="4725144"/>
              <a:ext cx="4752528" cy="64807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가전기기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V="1">
              <a:off x="5535324" y="4293096"/>
              <a:ext cx="0" cy="43204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모서리가 둥근 직사각형 31"/>
            <p:cNvSpPr/>
            <p:nvPr/>
          </p:nvSpPr>
          <p:spPr>
            <a:xfrm>
              <a:off x="4869256" y="3542768"/>
              <a:ext cx="1310824" cy="55791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전력센</a:t>
              </a:r>
              <a:r>
                <a:rPr lang="ko-KR" altLang="en-US" dirty="0">
                  <a:solidFill>
                    <a:schemeClr val="tx1"/>
                  </a:solidFill>
                </a:rPr>
                <a:t>서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327256" y="3531488"/>
              <a:ext cx="1352756" cy="55791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PSU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6444208" y="3531488"/>
              <a:ext cx="1275536" cy="5691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릴레이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1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451623"/>
            <a:ext cx="2769973" cy="944690"/>
          </a:xfrm>
        </p:spPr>
        <p:txBody>
          <a:bodyPr>
            <a:normAutofit/>
          </a:bodyPr>
          <a:lstStyle/>
          <a:p>
            <a:r>
              <a:rPr kumimoji="1" lang="ko-KR" altLang="en-US" sz="40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작품설명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841832" y="4807887"/>
            <a:ext cx="1625629" cy="617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360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웹</a:t>
            </a:r>
            <a:r>
              <a:rPr kumimoji="1" lang="ko-KR" altLang="en-US" sz="360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앱</a:t>
            </a:r>
            <a:r>
              <a:rPr kumimoji="1" lang="ko-KR" altLang="en-US" sz="360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부</a:t>
            </a:r>
            <a:r>
              <a:rPr kumimoji="1" lang="en-US" altLang="ko-KR" sz="36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`</a:t>
            </a:r>
            <a:endParaRPr kumimoji="1" lang="ko-KR" altLang="en-US" sz="36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021623" y="1678904"/>
            <a:ext cx="3046942" cy="3027741"/>
            <a:chOff x="8289111" y="575583"/>
            <a:chExt cx="2309915" cy="2284449"/>
          </a:xfrm>
        </p:grpSpPr>
        <p:pic>
          <p:nvPicPr>
            <p:cNvPr id="28" name="Picture 10" descr="explorer icon에 대한 이미지 검색결과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6749" y="575583"/>
              <a:ext cx="882650" cy="88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chrome icon에 대한 이미지 검색결과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0652" y="1272475"/>
              <a:ext cx="968374" cy="968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4" descr="safari icon에 대한 이미지 검색결과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9111" y="1267279"/>
              <a:ext cx="1002002" cy="100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 descr="firefox icon에 대한 이미지 검색결과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8102" y="2009748"/>
              <a:ext cx="850284" cy="850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223" y="1257300"/>
            <a:ext cx="2443162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872" y="1257300"/>
            <a:ext cx="2443162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087" y="1289958"/>
            <a:ext cx="2405742" cy="427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692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6473" y="1795251"/>
            <a:ext cx="4396273" cy="1255879"/>
          </a:xfrm>
        </p:spPr>
        <p:txBody>
          <a:bodyPr>
            <a:normAutofit fontScale="90000"/>
          </a:bodyPr>
          <a:lstStyle/>
          <a:p>
            <a:r>
              <a:rPr kumimoji="1" lang="ko-KR" altLang="en-US" sz="89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기대효과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6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451623"/>
            <a:ext cx="2769973" cy="944690"/>
          </a:xfrm>
        </p:spPr>
        <p:txBody>
          <a:bodyPr>
            <a:normAutofit/>
          </a:bodyPr>
          <a:lstStyle/>
          <a:p>
            <a:r>
              <a:rPr kumimoji="1" lang="ko-KR" altLang="en-US" sz="40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기대효과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87153" y="1917040"/>
            <a:ext cx="9224386" cy="2707681"/>
            <a:chOff x="1869723" y="2206301"/>
            <a:chExt cx="8124239" cy="238474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723" y="2403702"/>
              <a:ext cx="2238375" cy="2181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4438" y="2266950"/>
              <a:ext cx="2143125" cy="2324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037" y="2206301"/>
              <a:ext cx="2066925" cy="236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435323"/>
              </p:ext>
            </p:extLst>
          </p:nvPr>
        </p:nvGraphicFramePr>
        <p:xfrm>
          <a:off x="1425496" y="1773997"/>
          <a:ext cx="945398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5755"/>
                <a:gridCol w="1894115"/>
                <a:gridCol w="1894115"/>
              </a:tblGrid>
              <a:tr h="493314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본 작품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타사제품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서버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10,000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￦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22,000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￦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콘센트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15,000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￦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44,000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￦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월 사용료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0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￦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9,900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￦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콘센트 </a:t>
                      </a:r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5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개 사용시</a:t>
                      </a:r>
                      <a:r>
                        <a:rPr lang="ko-KR" altLang="en-US" sz="2800" baseline="0" dirty="0" smtClean="0">
                          <a:latin typeface="HY나무B" pitchFamily="18" charset="-127"/>
                          <a:ea typeface="HY나무B" pitchFamily="18" charset="-127"/>
                        </a:rPr>
                        <a:t> </a:t>
                      </a:r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1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년 사용료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85,000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￦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360,800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￦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249" y="248392"/>
            <a:ext cx="5779660" cy="5760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18691" y="5029200"/>
            <a:ext cx="4940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itchFamily="18" charset="-127"/>
                <a:ea typeface="HY나무B" pitchFamily="18" charset="-127"/>
              </a:rPr>
              <a:t>국내 </a:t>
            </a:r>
            <a:r>
              <a:rPr lang="en-US" altLang="ko-KR" sz="4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itchFamily="18" charset="-127"/>
                <a:ea typeface="HY나무B" pitchFamily="18" charset="-127"/>
              </a:rPr>
              <a:t>IoT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itchFamily="18" charset="-127"/>
                <a:ea typeface="HY나무B" pitchFamily="18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itchFamily="18" charset="-127"/>
                <a:ea typeface="HY나무B" pitchFamily="18" charset="-127"/>
              </a:rPr>
              <a:t>시장 활성화</a:t>
            </a:r>
            <a:endParaRPr lang="ko-KR" altLang="en-US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itchFamily="18" charset="-127"/>
              <a:ea typeface="HY나무B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629" y="746449"/>
            <a:ext cx="5821188" cy="53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0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48" y="76200"/>
            <a:ext cx="5457825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8" y="76200"/>
            <a:ext cx="6391275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742530" y="1532664"/>
            <a:ext cx="5910178" cy="1051892"/>
          </a:xfrm>
        </p:spPr>
        <p:txBody>
          <a:bodyPr>
            <a:noAutofit/>
          </a:bodyPr>
          <a:lstStyle/>
          <a:p>
            <a:r>
              <a:rPr lang="ko-KR" altLang="en-US" sz="88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감사합니다</a:t>
            </a:r>
            <a:endParaRPr lang="en-US" sz="88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9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451623"/>
            <a:ext cx="2769973" cy="944690"/>
          </a:xfrm>
        </p:spPr>
        <p:txBody>
          <a:bodyPr>
            <a:normAutofit/>
          </a:bodyPr>
          <a:lstStyle/>
          <a:p>
            <a:r>
              <a:rPr kumimoji="1" lang="en-US" altLang="ko-KR" sz="60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INDEX</a:t>
            </a:r>
            <a:endParaRPr kumimoji="1" lang="ko-KR" altLang="en-US" sz="6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89611"/>
            <a:ext cx="7008341" cy="4302270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개발동기</a:t>
            </a:r>
            <a:endParaRPr kumimoji="1" lang="en-US" altLang="ko-KR" sz="3600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endParaRPr kumimoji="1" lang="en-US" altLang="ko-KR" sz="36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r>
              <a:rPr kumimoji="1" lang="ko-KR" altLang="en-US" sz="36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작품목적</a:t>
            </a:r>
            <a:endParaRPr kumimoji="1" lang="en-US" altLang="ko-KR" sz="3600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pPr marL="0" indent="0">
              <a:buNone/>
            </a:pPr>
            <a:endParaRPr kumimoji="1" lang="en-US" altLang="ko-KR" sz="3600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r>
              <a:rPr kumimoji="1" lang="ko-KR" altLang="en-US" sz="36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개발과정</a:t>
            </a:r>
            <a:endParaRPr kumimoji="1" lang="en-US" altLang="ko-KR" sz="3600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endParaRPr kumimoji="1" lang="en-US" altLang="ko-KR" sz="3600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r>
              <a:rPr kumimoji="1" lang="ko-KR" altLang="en-US" sz="36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작품설명</a:t>
            </a:r>
            <a:endParaRPr kumimoji="1" lang="en-US" altLang="ko-KR" sz="3600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endParaRPr kumimoji="1" lang="en-US" altLang="ko-KR" sz="3600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  <a:p>
            <a:r>
              <a:rPr kumimoji="1" lang="ko-KR" altLang="en-US" sz="36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기대효과</a:t>
            </a:r>
            <a:endParaRPr kumimoji="1" lang="ko-KR" altLang="en-US" sz="36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100775" y="748186"/>
            <a:ext cx="6486525" cy="4998234"/>
            <a:chOff x="4100775" y="748186"/>
            <a:chExt cx="6486525" cy="49982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0504" y="748186"/>
              <a:ext cx="3909979" cy="246458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0775" y="3212770"/>
              <a:ext cx="6486525" cy="25336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7607" y="1614839"/>
              <a:ext cx="1092859" cy="1089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9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6473" y="1795251"/>
            <a:ext cx="4396273" cy="1255879"/>
          </a:xfrm>
        </p:spPr>
        <p:txBody>
          <a:bodyPr>
            <a:normAutofit fontScale="90000"/>
          </a:bodyPr>
          <a:lstStyle/>
          <a:p>
            <a:r>
              <a:rPr kumimoji="1" lang="ko-KR" altLang="en-US" sz="89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개발동기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0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451623"/>
            <a:ext cx="2769973" cy="944690"/>
          </a:xfrm>
        </p:spPr>
        <p:txBody>
          <a:bodyPr>
            <a:normAutofit/>
          </a:bodyPr>
          <a:lstStyle/>
          <a:p>
            <a:r>
              <a:rPr kumimoji="1" lang="ko-KR" altLang="en-US" sz="40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개발동기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739" y="2960175"/>
            <a:ext cx="2984452" cy="4533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93" y="2673600"/>
            <a:ext cx="2963952" cy="4502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42" y="2386882"/>
            <a:ext cx="2993333" cy="45467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837" y="-257569"/>
            <a:ext cx="3020163" cy="45874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359" y="3805703"/>
            <a:ext cx="6403494" cy="38513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59968">
            <a:off x="7764285" y="2698288"/>
            <a:ext cx="1786582" cy="16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2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451623"/>
            <a:ext cx="2769973" cy="944690"/>
          </a:xfrm>
        </p:spPr>
        <p:txBody>
          <a:bodyPr>
            <a:normAutofit/>
          </a:bodyPr>
          <a:lstStyle/>
          <a:p>
            <a:r>
              <a:rPr kumimoji="1" lang="ko-KR" altLang="en-US" sz="40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개발동기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396313"/>
            <a:ext cx="5315918" cy="5943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342" y="1600199"/>
            <a:ext cx="5198409" cy="48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6473" y="1795251"/>
            <a:ext cx="4396273" cy="1255879"/>
          </a:xfrm>
        </p:spPr>
        <p:txBody>
          <a:bodyPr>
            <a:normAutofit fontScale="90000"/>
          </a:bodyPr>
          <a:lstStyle/>
          <a:p>
            <a:r>
              <a:rPr kumimoji="1" lang="ko-KR" altLang="en-US" sz="89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작품목적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0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451623"/>
            <a:ext cx="2769973" cy="944690"/>
          </a:xfrm>
        </p:spPr>
        <p:txBody>
          <a:bodyPr>
            <a:normAutofit/>
          </a:bodyPr>
          <a:lstStyle/>
          <a:p>
            <a:r>
              <a:rPr kumimoji="1" lang="ko-KR" altLang="en-US" sz="40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작품목적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07" y="2189255"/>
            <a:ext cx="2054386" cy="20543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26" y="2058814"/>
            <a:ext cx="2329107" cy="23235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626" y="2132386"/>
            <a:ext cx="2162998" cy="21681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249" y="248392"/>
            <a:ext cx="5779660" cy="57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6473" y="1795251"/>
            <a:ext cx="4396273" cy="1255879"/>
          </a:xfrm>
        </p:spPr>
        <p:txBody>
          <a:bodyPr>
            <a:normAutofit fontScale="90000"/>
          </a:bodyPr>
          <a:lstStyle/>
          <a:p>
            <a:r>
              <a:rPr kumimoji="1" lang="ko-KR" altLang="en-US" sz="890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개발과정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6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451623"/>
            <a:ext cx="2769973" cy="944690"/>
          </a:xfrm>
        </p:spPr>
        <p:txBody>
          <a:bodyPr>
            <a:normAutofit/>
          </a:bodyPr>
          <a:lstStyle/>
          <a:p>
            <a:r>
              <a:rPr kumimoji="1" lang="ko-KR" altLang="en-US" sz="40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YnamB" charset="-127"/>
                <a:ea typeface="HYnamB" charset="-127"/>
                <a:cs typeface="HYnamB" charset="-127"/>
              </a:rPr>
              <a:t>개발과정</a:t>
            </a:r>
            <a:endParaRPr kumimoji="1" lang="ko-KR" altLang="en-US" sz="4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YnamB" charset="-127"/>
              <a:ea typeface="HYnamB" charset="-127"/>
              <a:cs typeface="HYnamB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365678"/>
              </p:ext>
            </p:extLst>
          </p:nvPr>
        </p:nvGraphicFramePr>
        <p:xfrm>
          <a:off x="1042955" y="1465042"/>
          <a:ext cx="10116454" cy="455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119"/>
                <a:gridCol w="1226905"/>
                <a:gridCol w="1226905"/>
                <a:gridCol w="1226905"/>
                <a:gridCol w="1226905"/>
                <a:gridCol w="1226905"/>
                <a:gridCol w="1226905"/>
                <a:gridCol w="1226905"/>
              </a:tblGrid>
              <a:tr h="559481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3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월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4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월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5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월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6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월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7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월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smtClean="0">
                          <a:latin typeface="HY나무B" pitchFamily="18" charset="-127"/>
                          <a:ea typeface="HY나무B" pitchFamily="18" charset="-127"/>
                        </a:rPr>
                        <a:t>8</a:t>
                      </a:r>
                      <a:r>
                        <a:rPr lang="ko-KR" altLang="en-US" sz="2800" smtClean="0">
                          <a:latin typeface="HY나무B" pitchFamily="18" charset="-127"/>
                          <a:ea typeface="HY나무B" pitchFamily="18" charset="-127"/>
                        </a:rPr>
                        <a:t>월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HY나무B" pitchFamily="18" charset="-127"/>
                          <a:ea typeface="HY나무B" pitchFamily="18" charset="-127"/>
                        </a:rPr>
                        <a:t>9</a:t>
                      </a:r>
                      <a:r>
                        <a:rPr lang="ko-KR" altLang="en-US" sz="2800" dirty="0" smtClean="0">
                          <a:latin typeface="HY나무B" pitchFamily="18" charset="-127"/>
                          <a:ea typeface="HY나무B" pitchFamily="18" charset="-127"/>
                        </a:rPr>
                        <a:t>월</a:t>
                      </a:r>
                      <a:endParaRPr lang="ko-KR" altLang="en-US" sz="28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427838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 smtClean="0">
                        <a:latin typeface="HY나무B" pitchFamily="18" charset="-127"/>
                        <a:ea typeface="HY나무B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작품구상</a:t>
                      </a:r>
                      <a:endParaRPr lang="ko-KR" altLang="en-US" sz="1050" b="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427838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 smtClean="0">
                        <a:latin typeface="HY나무B" pitchFamily="18" charset="-127"/>
                        <a:ea typeface="HY나무B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시장조사</a:t>
                      </a:r>
                      <a:endParaRPr lang="ko-KR" altLang="en-US" sz="1400" b="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427838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 smtClean="0">
                        <a:latin typeface="HY나무B" pitchFamily="18" charset="-127"/>
                        <a:ea typeface="HY나무B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소요기술선정</a:t>
                      </a:r>
                      <a:endParaRPr lang="en-US" altLang="ko-KR" sz="1400" b="0" dirty="0" smtClean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444293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 smtClean="0">
                        <a:latin typeface="HY나무B" pitchFamily="18" charset="-127"/>
                        <a:ea typeface="HY나무B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회로설계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427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근거리 통신</a:t>
                      </a:r>
                      <a:endParaRPr lang="en-US" altLang="ko-KR" sz="1200" b="0" dirty="0" smtClean="0">
                        <a:latin typeface="HY나무B" pitchFamily="18" charset="-127"/>
                        <a:ea typeface="HY나무B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SW </a:t>
                      </a:r>
                      <a:r>
                        <a:rPr lang="ko-KR" altLang="en-US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개발</a:t>
                      </a:r>
                      <a:endParaRPr lang="ko-KR" altLang="en-US" sz="1200" b="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4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전력측정</a:t>
                      </a:r>
                      <a:endParaRPr lang="en-US" altLang="ko-KR" sz="1200" b="0" baseline="0" dirty="0" smtClean="0">
                        <a:latin typeface="HY나무B" pitchFamily="18" charset="-127"/>
                        <a:ea typeface="HY나무B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baseline="0" dirty="0" smtClean="0">
                          <a:latin typeface="HY나무B" pitchFamily="18" charset="-127"/>
                          <a:ea typeface="HY나무B" pitchFamily="18" charset="-127"/>
                        </a:rPr>
                        <a:t>인터페이스 개발</a:t>
                      </a:r>
                      <a:endParaRPr lang="en-US" altLang="ko-KR" sz="1200" b="0" dirty="0" smtClean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4278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0" dirty="0" smtClean="0">
                        <a:latin typeface="HY나무B" pitchFamily="18" charset="-127"/>
                        <a:ea typeface="HY나무B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 smtClean="0">
                          <a:latin typeface="HY나무B" pitchFamily="18" charset="-127"/>
                          <a:ea typeface="HY나무B" pitchFamily="18" charset="-127"/>
                        </a:rPr>
                        <a:t>웹앱</a:t>
                      </a:r>
                      <a:r>
                        <a:rPr lang="ko-KR" altLang="en-US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444293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 smtClean="0">
                        <a:latin typeface="HY나무B" pitchFamily="18" charset="-127"/>
                        <a:ea typeface="HY나무B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하드웨어</a:t>
                      </a:r>
                      <a:r>
                        <a:rPr lang="en-US" altLang="ko-KR" sz="1200" b="0" baseline="0" dirty="0" smtClean="0">
                          <a:latin typeface="HY나무B" pitchFamily="18" charset="-127"/>
                          <a:ea typeface="HY나무B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  <a:tr h="444293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0" dirty="0" smtClean="0">
                        <a:latin typeface="HY나무B" pitchFamily="18" charset="-127"/>
                        <a:ea typeface="HY나무B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err="1" smtClean="0">
                          <a:latin typeface="HY나무B" pitchFamily="18" charset="-127"/>
                          <a:ea typeface="HY나무B" pitchFamily="18" charset="-127"/>
                        </a:rPr>
                        <a:t>패키징</a:t>
                      </a:r>
                      <a:r>
                        <a:rPr lang="en-US" altLang="ko-KR" sz="1200" b="0" baseline="0" dirty="0" smtClean="0">
                          <a:latin typeface="HY나무B" pitchFamily="18" charset="-127"/>
                          <a:ea typeface="HY나무B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HY나무B" pitchFamily="18" charset="-127"/>
                          <a:ea typeface="HY나무B" pitchFamily="18" charset="-127"/>
                        </a:rPr>
                        <a:t>및 검토</a:t>
                      </a:r>
                      <a:endParaRPr lang="ko-KR" altLang="en-US" sz="1200" b="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HY나무B" pitchFamily="18" charset="-127"/>
                        <a:ea typeface="HY나무B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584581" y="2118048"/>
            <a:ext cx="1203648" cy="223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94200" y="2559709"/>
            <a:ext cx="1203648" cy="223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49543" y="5676122"/>
            <a:ext cx="1203648" cy="223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13150" y="2973377"/>
            <a:ext cx="1203648" cy="223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97847" y="3862926"/>
            <a:ext cx="1835001" cy="223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19358" y="3418142"/>
            <a:ext cx="1760348" cy="223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17633" y="5228286"/>
            <a:ext cx="1794586" cy="223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38547" y="4313887"/>
            <a:ext cx="3657583" cy="223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70173" y="4802203"/>
            <a:ext cx="3079100" cy="223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8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1" id="{B54D1FAC-A410-456A-8039-83280231CC2A}" vid="{FD8B29F5-5675-434D-8C7E-E408589929E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Internet-of-Things-PowerPoint-Template</Template>
  <TotalTime>340</TotalTime>
  <Words>180</Words>
  <Application>Microsoft Office PowerPoint</Application>
  <PresentationFormat>사용자 지정</PresentationFormat>
  <Paragraphs>113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네트워크상 전원 제어 가능 멀티탭형 IoT 전력량계</vt:lpstr>
      <vt:lpstr>INDEX</vt:lpstr>
      <vt:lpstr>개발동기</vt:lpstr>
      <vt:lpstr>개발동기</vt:lpstr>
      <vt:lpstr>개발동기</vt:lpstr>
      <vt:lpstr>작품목적</vt:lpstr>
      <vt:lpstr>작품목적</vt:lpstr>
      <vt:lpstr>개발과정</vt:lpstr>
      <vt:lpstr>개발과정</vt:lpstr>
      <vt:lpstr>작품설명</vt:lpstr>
      <vt:lpstr>작품설명</vt:lpstr>
      <vt:lpstr>작품설명</vt:lpstr>
      <vt:lpstr>작품설명</vt:lpstr>
      <vt:lpstr>작품설명</vt:lpstr>
      <vt:lpstr>작품설명</vt:lpstr>
      <vt:lpstr>기대효과</vt:lpstr>
      <vt:lpstr>기대효과</vt:lpstr>
      <vt:lpstr>감사합니다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네트워크상 전원 제어 가능 멀티탭형 IoT 전력량계</dc:title>
  <dc:creator>박주홍</dc:creator>
  <cp:lastModifiedBy>Windows 사용자</cp:lastModifiedBy>
  <cp:revision>36</cp:revision>
  <dcterms:created xsi:type="dcterms:W3CDTF">2017-10-07T12:10:42Z</dcterms:created>
  <dcterms:modified xsi:type="dcterms:W3CDTF">2017-10-08T15:06:26Z</dcterms:modified>
</cp:coreProperties>
</file>